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emann, Rebecca" initials="N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F80DB-DD03-402B-873B-A8EDDEB294C7}" type="datetimeFigureOut">
              <a:rPr lang="de-DE" smtClean="0"/>
              <a:t>09.04.2018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5274-9EAD-4081-B889-3B77927FD2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226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46E9B-8600-48D1-962D-2192AB7ECEEA}" type="datetimeFigureOut">
              <a:rPr lang="de-DE" smtClean="0"/>
              <a:t>09.04.2018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A7867-890C-47D8-BE53-3CE1E38419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98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1916832"/>
            <a:ext cx="3888432" cy="403244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0841">
            <a:off x="955573" y="2054150"/>
            <a:ext cx="2555855" cy="3567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5" t="25640" r="17251" b="23163"/>
          <a:stretch/>
        </p:blipFill>
        <p:spPr>
          <a:xfrm>
            <a:off x="7866772" y="6265827"/>
            <a:ext cx="737676" cy="46989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165304"/>
            <a:ext cx="4773582" cy="534639"/>
          </a:xfrm>
          <a:prstGeom prst="rect">
            <a:avLst/>
          </a:prstGeom>
        </p:spPr>
      </p:pic>
      <p:pic>
        <p:nvPicPr>
          <p:cNvPr id="3074" name="Picture 2" descr="https://upload.wikimedia.org/wikipedia/de/thumb/7/70/Landesregierung_Nordrhein-Westfalen_Logo.svg/590px-Landesregierung_Nordrhein-Westfalen_Logo.sv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50591"/>
            <a:ext cx="2086856" cy="70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42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08912" cy="4464496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FF64C3-B7DA-411D-B051-F908E5494790}" type="datetime1">
              <a:rPr lang="de-DE" smtClean="0"/>
              <a:t>09.04.2018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1C9F90-50BD-42AC-BCC1-E9764C782E6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65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64C3-B7DA-411D-B051-F908E5494790}" type="datetime1">
              <a:rPr lang="de-DE" smtClean="0"/>
              <a:t>09.04.2018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84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2. Projektaufruf KommunalerKlimaschutz.NRW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Umsetzungsstrategie</a:t>
            </a:r>
          </a:p>
          <a:p>
            <a:r>
              <a:rPr lang="de-DE" dirty="0" smtClean="0"/>
              <a:t>„xxx“ 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591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Kommune / Konsortium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Gemeinde/ Stadt </a:t>
            </a:r>
          </a:p>
          <a:p>
            <a:r>
              <a:rPr lang="de-DE" dirty="0" smtClean="0"/>
              <a:t>Kreis </a:t>
            </a:r>
          </a:p>
          <a:p>
            <a:pPr marL="0" indent="0">
              <a:buNone/>
            </a:pPr>
            <a:endParaRPr lang="de-DE" dirty="0" smtClean="0"/>
          </a:p>
          <a:p>
            <a:pPr lvl="1"/>
            <a:r>
              <a:rPr lang="de-DE" dirty="0"/>
              <a:t>Kommunale Eigenbetriebe</a:t>
            </a:r>
          </a:p>
          <a:p>
            <a:pPr lvl="1"/>
            <a:r>
              <a:rPr lang="de-DE" dirty="0" smtClean="0"/>
              <a:t>Beratungseinrichtungen</a:t>
            </a:r>
            <a:endParaRPr lang="de-DE" dirty="0"/>
          </a:p>
          <a:p>
            <a:pPr lvl="1"/>
            <a:r>
              <a:rPr lang="de-DE" dirty="0" smtClean="0"/>
              <a:t>Wirtschafts- </a:t>
            </a:r>
            <a:r>
              <a:rPr lang="de-DE" dirty="0"/>
              <a:t>und Arbeitnehmerverbände, Kammern</a:t>
            </a:r>
          </a:p>
          <a:p>
            <a:pPr lvl="1"/>
            <a:r>
              <a:rPr lang="de-DE" dirty="0" smtClean="0"/>
              <a:t>Verbände</a:t>
            </a:r>
            <a:endParaRPr lang="de-DE" dirty="0"/>
          </a:p>
          <a:p>
            <a:pPr lvl="1"/>
            <a:r>
              <a:rPr lang="de-DE" dirty="0" smtClean="0"/>
              <a:t>Gemeinnützige </a:t>
            </a:r>
            <a:r>
              <a:rPr lang="de-DE" dirty="0"/>
              <a:t>Einrichtungen</a:t>
            </a:r>
          </a:p>
          <a:p>
            <a:pPr lvl="1"/>
            <a:r>
              <a:rPr lang="de-DE" dirty="0" smtClean="0"/>
              <a:t>Unternehmen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371A2F30-2174-4D31-95E4-2231CF50839C}" type="datetime1">
              <a:rPr lang="de-DE" smtClean="0"/>
              <a:t>09.04.2018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B56A1E-3D1E-46E9-A078-A53C51DF169D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3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Voraussetzungen zur Teilnahme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Klimaschutz(teil-)</a:t>
            </a:r>
            <a:r>
              <a:rPr lang="de-DE" dirty="0" err="1" smtClean="0"/>
              <a:t>konzept</a:t>
            </a:r>
            <a:r>
              <a:rPr lang="de-DE" dirty="0" smtClean="0"/>
              <a:t> vom xx.xx.20xx oder Arbeitsprogramm durch Teilnahme am </a:t>
            </a:r>
            <a:r>
              <a:rPr lang="de-DE" dirty="0" err="1" smtClean="0"/>
              <a:t>eea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 </a:t>
            </a:r>
          </a:p>
          <a:p>
            <a:pPr marL="457200" lvl="1" indent="0">
              <a:buNone/>
            </a:pPr>
            <a:r>
              <a:rPr lang="de-DE" i="1" dirty="0" smtClean="0"/>
              <a:t>Vorliegende, kommunale </a:t>
            </a:r>
            <a:r>
              <a:rPr lang="de-DE" i="1" dirty="0"/>
              <a:t>Klimakonzepte (Klimaschutz und Klimaanpassung), Teilnahme am </a:t>
            </a:r>
            <a:r>
              <a:rPr lang="de-DE" i="1" dirty="0" err="1"/>
              <a:t>european</a:t>
            </a:r>
            <a:r>
              <a:rPr lang="de-DE" i="1" dirty="0"/>
              <a:t> </a:t>
            </a:r>
            <a:r>
              <a:rPr lang="de-DE" i="1" dirty="0" err="1"/>
              <a:t>energy</a:t>
            </a:r>
            <a:r>
              <a:rPr lang="de-DE" i="1" dirty="0"/>
              <a:t> </a:t>
            </a:r>
            <a:r>
              <a:rPr lang="de-DE" i="1" dirty="0" err="1"/>
              <a:t>award</a:t>
            </a:r>
            <a:r>
              <a:rPr lang="de-DE" i="1" dirty="0"/>
              <a:t>; </a:t>
            </a:r>
            <a:r>
              <a:rPr lang="de-DE" i="1" dirty="0" smtClean="0"/>
              <a:t>Angaben </a:t>
            </a:r>
            <a:r>
              <a:rPr lang="de-DE" i="1" dirty="0"/>
              <a:t>zu Treibhausgas (THG)- </a:t>
            </a:r>
            <a:r>
              <a:rPr lang="de-DE" i="1" dirty="0" smtClean="0"/>
              <a:t>Emissionen und </a:t>
            </a:r>
            <a:r>
              <a:rPr lang="de-DE" i="1" dirty="0"/>
              <a:t>Einsparpotenzialen bzw. zur Betroffenheit durch den </a:t>
            </a:r>
            <a:r>
              <a:rPr lang="de-DE" i="1" dirty="0" smtClean="0"/>
              <a:t>Klimawandel</a:t>
            </a:r>
            <a:endParaRPr lang="de-DE" dirty="0"/>
          </a:p>
          <a:p>
            <a:pPr marL="457200" lvl="1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0CD5308-C0BF-4BD3-B7AB-F56CFB7F2474}" type="datetime1">
              <a:rPr lang="de-DE" smtClean="0"/>
              <a:t>09.04.2018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B56A1E-3D1E-46E9-A078-A53C51DF169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7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Umsetzungsstrategie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Kerninhalte</a:t>
            </a:r>
          </a:p>
          <a:p>
            <a:pPr lvl="1"/>
            <a:r>
              <a:rPr lang="de-DE" dirty="0" smtClean="0"/>
              <a:t>allgemeiner Förderbereich/ besonderer Förderbereich</a:t>
            </a:r>
          </a:p>
          <a:p>
            <a:pPr lvl="1"/>
            <a:r>
              <a:rPr lang="de-DE" dirty="0" smtClean="0"/>
              <a:t>Klimaschutz/ Klimaanpassung (max. 20%) </a:t>
            </a:r>
          </a:p>
          <a:p>
            <a:pPr lvl="1"/>
            <a:r>
              <a:rPr lang="de-DE" dirty="0" smtClean="0"/>
              <a:t>Zusammenhang der Maßnahmen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Strategiecharakter</a:t>
            </a:r>
          </a:p>
          <a:p>
            <a:pPr lvl="1"/>
            <a:r>
              <a:rPr lang="de-DE" dirty="0" smtClean="0"/>
              <a:t>Modellcharakter und Übertragbarkeit</a:t>
            </a:r>
          </a:p>
          <a:p>
            <a:pPr lvl="1"/>
            <a:r>
              <a:rPr lang="de-DE" dirty="0" smtClean="0"/>
              <a:t>CO2-Minderung</a:t>
            </a:r>
          </a:p>
          <a:p>
            <a:pPr lvl="1"/>
            <a:r>
              <a:rPr lang="de-DE" dirty="0" smtClean="0"/>
              <a:t>Gesamtkosten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F628BA44-9A45-4EC8-819A-AC0096C05A0A}" type="datetime1">
              <a:rPr lang="de-DE" smtClean="0"/>
              <a:t>09.04.2018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B56A1E-3D1E-46E9-A078-A53C51DF169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8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Zeitplan der Umsetzung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Zeitplan in Form eines Zeitstrahls oder Gantt-Diagramms </a:t>
            </a:r>
            <a:r>
              <a:rPr lang="de-DE" sz="2000" dirty="0" smtClean="0"/>
              <a:t>(vgl. Beispiel)</a:t>
            </a: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300702"/>
              </p:ext>
            </p:extLst>
          </p:nvPr>
        </p:nvGraphicFramePr>
        <p:xfrm>
          <a:off x="457201" y="2924944"/>
          <a:ext cx="8229597" cy="2949233"/>
        </p:xfrm>
        <a:graphic>
          <a:graphicData uri="http://schemas.openxmlformats.org/drawingml/2006/table">
            <a:tbl>
              <a:tblPr/>
              <a:tblGrid>
                <a:gridCol w="925913"/>
                <a:gridCol w="440910"/>
                <a:gridCol w="449729"/>
                <a:gridCol w="244705"/>
                <a:gridCol w="244705"/>
                <a:gridCol w="244705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  <a:gridCol w="246910"/>
              </a:tblGrid>
              <a:tr h="5286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de-DE" sz="1800" b="1" i="0" u="none" strike="noStrike" dirty="0" smtClean="0">
                          <a:solidFill>
                            <a:srgbClr val="735773"/>
                          </a:solidFill>
                          <a:effectLst/>
                          <a:latin typeface="Corbel"/>
                        </a:rPr>
                        <a:t>Umsetzungsstrategie</a:t>
                      </a:r>
                      <a:r>
                        <a:rPr lang="de-DE" sz="1800" b="1" i="0" u="none" strike="noStrike" baseline="0" dirty="0" smtClean="0">
                          <a:solidFill>
                            <a:srgbClr val="735773"/>
                          </a:solidFill>
                          <a:effectLst/>
                          <a:latin typeface="Corbel"/>
                        </a:rPr>
                        <a:t> „xxx“</a:t>
                      </a:r>
                      <a:endParaRPr lang="de-DE" sz="1800" b="1" i="0" u="none" strike="noStrike" dirty="0">
                        <a:solidFill>
                          <a:srgbClr val="735773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01">
                <a:tc gridSpan="3">
                  <a:txBody>
                    <a:bodyPr/>
                    <a:lstStyle/>
                    <a:p>
                      <a:pPr algn="l" fontAlgn="ctr"/>
                      <a:endParaRPr lang="de-DE" sz="800" b="0" i="1" u="none" strike="noStrike">
                        <a:solidFill>
                          <a:srgbClr val="735773"/>
                        </a:solidFill>
                        <a:effectLst/>
                        <a:latin typeface="Calibri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18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18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E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Dauer des Plans </a:t>
                      </a:r>
                      <a:b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</a:br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(max. 36 Monate)</a:t>
                      </a:r>
                    </a:p>
                  </a:txBody>
                  <a:tcPr marL="6608" marR="6608" marT="660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608" marR="6608" marT="660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orbel"/>
                        </a:rPr>
                        <a:t> </a:t>
                      </a:r>
                    </a:p>
                  </a:txBody>
                  <a:tcPr marL="6608" marR="6608" marT="660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5200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AKTIVITÄT</a:t>
                      </a: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START</a:t>
                      </a: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DAUER </a:t>
                      </a:r>
                    </a:p>
                  </a:txBody>
                  <a:tcPr marL="6608" marR="6608" marT="66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ZEITRÄUME</a:t>
                      </a: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18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7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1" i="0" u="none" strike="noStrike">
                          <a:solidFill>
                            <a:srgbClr val="595959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1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357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3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4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5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6433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Maßnahme 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608" marR="6608" marT="660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800" b="0" i="0" u="none" strike="noStrike" dirty="0">
                        <a:solidFill>
                          <a:srgbClr val="404040"/>
                        </a:solidFill>
                        <a:effectLst/>
                        <a:latin typeface="Corbel"/>
                      </a:endParaRPr>
                    </a:p>
                  </a:txBody>
                  <a:tcPr marL="6608" marR="6608" marT="66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735773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CFF0F09B-4492-43A3-AF3F-109F76DED699}" type="datetime1">
              <a:rPr lang="de-DE" smtClean="0"/>
              <a:t>09.04.2018</a:t>
            </a:fld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B56A1E-3D1E-46E9-A078-A53C51DF169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5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u="sng" dirty="0" smtClean="0"/>
              <a:t>Maßnahme n*</a:t>
            </a:r>
          </a:p>
          <a:p>
            <a:pPr lvl="1"/>
            <a:r>
              <a:rPr lang="de-DE" dirty="0" smtClean="0"/>
              <a:t>Inhaltliche Beschreibung (Ziel der Maßnahme, Klimaschutz oder Klimaanpassung, </a:t>
            </a:r>
            <a:r>
              <a:rPr lang="de-DE" dirty="0"/>
              <a:t>im besonderen Förderbereich </a:t>
            </a:r>
            <a:r>
              <a:rPr lang="de-DE" dirty="0" err="1"/>
              <a:t>NOx</a:t>
            </a:r>
            <a:r>
              <a:rPr lang="de-DE" dirty="0"/>
              <a:t>-Minderung)</a:t>
            </a:r>
          </a:p>
          <a:p>
            <a:pPr lvl="1"/>
            <a:r>
              <a:rPr lang="de-DE" dirty="0" smtClean="0"/>
              <a:t>Zeitlicher Rahmen </a:t>
            </a:r>
          </a:p>
          <a:p>
            <a:pPr lvl="2"/>
            <a:r>
              <a:rPr lang="de-DE" dirty="0" smtClean="0"/>
              <a:t>z.B. Genehmigungsverfahren, Ausschreibungen, (Grundstücks-) Erwerb o.ä. erforderlich? </a:t>
            </a:r>
          </a:p>
          <a:p>
            <a:pPr lvl="2"/>
            <a:r>
              <a:rPr lang="de-DE" dirty="0" smtClean="0"/>
              <a:t>Dauer der Maßnahme</a:t>
            </a:r>
          </a:p>
          <a:p>
            <a:pPr lvl="1"/>
            <a:r>
              <a:rPr lang="de-DE" dirty="0" smtClean="0"/>
              <a:t>beteiligte Partner</a:t>
            </a:r>
          </a:p>
          <a:p>
            <a:pPr lvl="1"/>
            <a:r>
              <a:rPr lang="de-DE" dirty="0" smtClean="0"/>
              <a:t>THG-Minderung in t CO</a:t>
            </a:r>
            <a:r>
              <a:rPr lang="de-DE" baseline="-25000" dirty="0" smtClean="0"/>
              <a:t>2eq</a:t>
            </a:r>
          </a:p>
          <a:p>
            <a:pPr lvl="1"/>
            <a:r>
              <a:rPr lang="de-DE" dirty="0" smtClean="0"/>
              <a:t>Kosten</a:t>
            </a:r>
            <a:r>
              <a:rPr lang="de-DE" u="sng" dirty="0" smtClean="0"/>
              <a:t>schätzung</a:t>
            </a:r>
          </a:p>
          <a:p>
            <a:pPr marL="457200" lvl="1" indent="0">
              <a:buNone/>
            </a:pPr>
            <a:endParaRPr lang="de-DE" u="sng" dirty="0" smtClean="0"/>
          </a:p>
          <a:p>
            <a:pPr marL="457200" lvl="1" indent="0">
              <a:buNone/>
            </a:pPr>
            <a:r>
              <a:rPr lang="de-DE" sz="2100" dirty="0"/>
              <a:t>* Individuell erweiterbar gemäß Anzahl Maßnahmen</a:t>
            </a:r>
          </a:p>
          <a:p>
            <a:pPr lvl="1"/>
            <a:endParaRPr lang="de-DE" u="sng" dirty="0" smtClean="0"/>
          </a:p>
          <a:p>
            <a:pPr marL="457200" lvl="1" indent="0">
              <a:buNone/>
            </a:pPr>
            <a:endParaRPr lang="de-DE" sz="12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688673C-0CB5-4A01-BF86-1C465EFE7053}" type="datetime1">
              <a:rPr lang="de-DE" smtClean="0"/>
              <a:t>09.04.2018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BB56A1E-3D1E-46E9-A078-A53C51DF169D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782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Sonstiges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Fragen</a:t>
            </a:r>
          </a:p>
          <a:p>
            <a:r>
              <a:rPr lang="de-DE" dirty="0" smtClean="0"/>
              <a:t>…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FF64C3-B7DA-411D-B051-F908E5494790}" type="datetime1">
              <a:rPr lang="de-DE" smtClean="0"/>
              <a:t>09.04.2018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31C9F90-50BD-42AC-BCC1-E9764C782E6D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38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Bildschirmpräsentation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2. Projektaufruf KommunalerKlimaschutz.NRW</vt:lpstr>
      <vt:lpstr>Kommune / Konsortium</vt:lpstr>
      <vt:lpstr>Voraussetzungen zur Teilnahme</vt:lpstr>
      <vt:lpstr>Umsetzungsstrategie</vt:lpstr>
      <vt:lpstr>Zeitplan der Umsetzung</vt:lpstr>
      <vt:lpstr>Maßnahmen</vt:lpstr>
      <vt:lpstr>Sonstiges</vt:lpstr>
    </vt:vector>
  </TitlesOfParts>
  <Company>Forschungszentrum Jülich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KommunalerKlimaschutz.NRW</dc:title>
  <dc:creator>Schemm, Britta</dc:creator>
  <cp:lastModifiedBy>Schemm, Britta</cp:lastModifiedBy>
  <cp:revision>23</cp:revision>
  <dcterms:created xsi:type="dcterms:W3CDTF">2018-04-04T08:48:29Z</dcterms:created>
  <dcterms:modified xsi:type="dcterms:W3CDTF">2018-04-09T07:20:33Z</dcterms:modified>
</cp:coreProperties>
</file>